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395" r:id="rId4"/>
    <p:sldId id="398" r:id="rId5"/>
    <p:sldId id="400" r:id="rId6"/>
    <p:sldId id="401" r:id="rId7"/>
    <p:sldId id="402" r:id="rId8"/>
    <p:sldId id="403" r:id="rId9"/>
    <p:sldId id="405" r:id="rId10"/>
    <p:sldId id="404" r:id="rId11"/>
    <p:sldId id="406" r:id="rId12"/>
    <p:sldId id="397" r:id="rId13"/>
    <p:sldId id="408" r:id="rId14"/>
    <p:sldId id="409" r:id="rId15"/>
    <p:sldId id="399" r:id="rId16"/>
    <p:sldId id="410" r:id="rId17"/>
    <p:sldId id="407" r:id="rId18"/>
    <p:sldId id="411" r:id="rId19"/>
    <p:sldId id="412" r:id="rId20"/>
    <p:sldId id="396" r:id="rId21"/>
    <p:sldId id="413" r:id="rId22"/>
    <p:sldId id="414" r:id="rId23"/>
    <p:sldId id="415" r:id="rId24"/>
    <p:sldId id="416" r:id="rId25"/>
    <p:sldId id="427" r:id="rId26"/>
    <p:sldId id="419" r:id="rId27"/>
    <p:sldId id="420" r:id="rId28"/>
    <p:sldId id="421" r:id="rId29"/>
    <p:sldId id="425" r:id="rId30"/>
    <p:sldId id="422" r:id="rId31"/>
    <p:sldId id="424" r:id="rId32"/>
    <p:sldId id="423" r:id="rId33"/>
    <p:sldId id="426" r:id="rId34"/>
  </p:sldIdLst>
  <p:sldSz cx="9144000" cy="6858000" type="screen4x3"/>
  <p:notesSz cx="7010400" cy="92964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A288"/>
    <a:srgbClr val="CA6800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62" autoAdjust="0"/>
    <p:restoredTop sz="91494" autoAdjust="0"/>
  </p:normalViewPr>
  <p:slideViewPr>
    <p:cSldViewPr snapToObjects="1">
      <p:cViewPr varScale="1">
        <p:scale>
          <a:sx n="84" d="100"/>
          <a:sy n="84" d="100"/>
        </p:scale>
        <p:origin x="-208" y="-11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DF82250-A83B-4E7C-85BB-0C7420B3CF1E}" type="datetimeFigureOut">
              <a:rPr lang="en-US" smtClean="0"/>
              <a:t>10/16/13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2C4BD72-387D-4827-AAFC-9DFC9D252EF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416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E697502-3630-466F-889F-FAD6C2A59F7C}" type="datetimeFigureOut">
              <a:rPr lang="en-US" smtClean="0"/>
              <a:t>10/16/13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7529B78-2952-42C0-825E-3135297859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086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529B78-2952-42C0-825E-313529785916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052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122E8E-C573-48D2-832E-294FE34B07BD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35928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87F43B-D5F8-4D1B-AB7C-F85D2C26898A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46157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513A49A-C0F0-4B74-9FBD-C33C8820672D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83802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807B5F-ECF1-4117-9FF7-79D1AB368E89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79735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B68F61-79F9-4E43-BCBC-917D9F7BDE14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0013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059553-666D-4466-9739-885A98292930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27522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BBE2C2-4788-40FE-952D-9B9E9E0F305F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7965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777FF-1D66-40C8-B318-79426DBCBF6C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5328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385DA9-F3BC-4CFD-9216-F80D2D204F51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3047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CA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DAB6A7-71F2-4F9A-AABC-54D13F3D8124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42559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fr-CA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 smtClean="0"/>
              <a:t>Click icon to add picture</a:t>
            </a:r>
            <a:endParaRPr lang="fr-CA" noProof="0" dirty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57DF9B-90D1-4FA1-830D-62F07C7D345C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782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 style du titre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fr-FR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958A04A1-3880-4F8B-8E5A-1395810255DC}" type="slidenum">
              <a:rPr lang="fr-FR"/>
              <a:pPr>
                <a:defRPr/>
              </a:pPr>
              <a:t>‹#›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2.jpe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162050" y="1516063"/>
            <a:ext cx="6624638" cy="938212"/>
          </a:xfrm>
        </p:spPr>
        <p:txBody>
          <a:bodyPr/>
          <a:lstStyle/>
          <a:p>
            <a:pPr algn="l" eaLnBrk="1" hangingPunct="1"/>
            <a:r>
              <a:rPr lang="fr-CA" sz="3200" dirty="0" smtClean="0">
                <a:solidFill>
                  <a:schemeClr val="bg1"/>
                </a:solidFill>
              </a:rPr>
              <a:t>CompTIA     Network +</a:t>
            </a:r>
            <a:endParaRPr lang="fr-FR" sz="3200" dirty="0" smtClean="0">
              <a:solidFill>
                <a:schemeClr val="bg1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Chapter 11</a:t>
            </a:r>
          </a:p>
          <a:p>
            <a:r>
              <a:rPr lang="en-US" dirty="0" smtClean="0"/>
              <a:t>Managing a Network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8703" y="2057400"/>
            <a:ext cx="2819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3200" dirty="0" smtClean="0"/>
              <a:t>The crimper is use to make the cables.  It attaches the RJ-45 ends to the cable.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914400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Crimper</a:t>
            </a:r>
            <a:endParaRPr lang="en-US" sz="4000" dirty="0">
              <a:solidFill>
                <a:srgbClr val="CA6800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728568" y="5402363"/>
            <a:ext cx="395823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/>
              <a:t> Figure 11-3   Crimper </a:t>
            </a:r>
          </a:p>
        </p:txBody>
      </p:sp>
      <p:pic>
        <p:nvPicPr>
          <p:cNvPr id="9" name="Picture 6" descr="11fig0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67000"/>
            <a:ext cx="4114800" cy="2011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2802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74290" y="2301655"/>
            <a:ext cx="2819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800" dirty="0" smtClean="0"/>
              <a:t>The ESD wrist strap is used to protect the equipment from ESD while you are working in it.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914400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Electrostatic Discharge Wrist </a:t>
            </a:r>
            <a:r>
              <a:rPr lang="en-US" sz="4000" dirty="0" smtClean="0">
                <a:solidFill>
                  <a:srgbClr val="CA6800"/>
                </a:solidFill>
              </a:rPr>
              <a:t>Strap</a:t>
            </a:r>
            <a:endParaRPr lang="en-US" sz="4000" dirty="0">
              <a:solidFill>
                <a:srgbClr val="CA6800"/>
              </a:solidFill>
            </a:endParaRPr>
          </a:p>
        </p:txBody>
      </p:sp>
      <p:pic>
        <p:nvPicPr>
          <p:cNvPr id="7" name="Picture 2" descr="https://encrypted-tbn0.google.com/images?q=tbn:ANd9GcSJV-SsRE06_4nMT9h8tv17qNDCXDTHZoRtgqH7RS7g-TLX_DI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57399"/>
            <a:ext cx="3495675" cy="3352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654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29" y="838200"/>
            <a:ext cx="8229600" cy="579438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Environmental Monitor</a:t>
            </a:r>
            <a:endParaRPr lang="en-US" sz="4000" dirty="0">
              <a:solidFill>
                <a:srgbClr val="CA68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1168" y="2057399"/>
            <a:ext cx="397223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 smtClean="0"/>
              <a:t>A </a:t>
            </a:r>
            <a:r>
              <a:rPr lang="en-US" sz="2400" b="1" i="1" dirty="0" smtClean="0"/>
              <a:t>environmental monitor</a:t>
            </a:r>
            <a:r>
              <a:rPr lang="en-US" sz="2400" dirty="0" smtClean="0"/>
              <a:t> , monitors the temperature and humidity in the server room, alerting the network administrator if ether our out of tolerance.</a:t>
            </a:r>
            <a:endParaRPr lang="en-US" sz="2400" dirty="0"/>
          </a:p>
        </p:txBody>
      </p:sp>
      <p:pic>
        <p:nvPicPr>
          <p:cNvPr id="1032" name="Picture 8" descr="https://encrypted-tbn3.google.com/images?q=tbn:ANd9GcQpocxpzbndfttC03KN13VLocBbfmwIQHJp6_GhEx3opmymg7i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2437892"/>
            <a:ext cx="3276600" cy="2515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619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29" y="838200"/>
            <a:ext cx="8229600" cy="579438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Loopback Plug</a:t>
            </a:r>
            <a:endParaRPr lang="en-US" sz="4000" dirty="0">
              <a:solidFill>
                <a:srgbClr val="CA68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1168" y="2057399"/>
            <a:ext cx="3972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 smtClean="0"/>
              <a:t>A loopback plug allows you to troubleshoot your NIC, to see if it working correctly.</a:t>
            </a:r>
          </a:p>
        </p:txBody>
      </p:sp>
      <p:pic>
        <p:nvPicPr>
          <p:cNvPr id="5" name="Picture 4" descr="https://encrypted-tbn0.google.com/images?q=tbn:ANd9GcSeFzIdPBDXvxPCMdfOi2Lz_QJ0nC7pjpi1bOBlbFuHF6xM3KK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206" y="3733800"/>
            <a:ext cx="2971800" cy="2400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562600" y="5150329"/>
            <a:ext cx="3352800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 smtClean="0"/>
              <a:t> Figure 11-4   Fiber-Optic </a:t>
            </a:r>
            <a:r>
              <a:rPr lang="en-US" sz="1400" dirty="0"/>
              <a:t>Loopback </a:t>
            </a:r>
            <a:r>
              <a:rPr lang="en-US" sz="1400" dirty="0" smtClean="0"/>
              <a:t>Plug </a:t>
            </a:r>
            <a:r>
              <a:rPr lang="en-US" sz="1400" dirty="0"/>
              <a:t>(Photo Courtesy of </a:t>
            </a:r>
            <a:r>
              <a:rPr lang="en-US" sz="1400" dirty="0" err="1"/>
              <a:t>Digi</a:t>
            </a:r>
            <a:r>
              <a:rPr lang="en-US" sz="1400" dirty="0"/>
              <a:t>-Key Corporation [ www.digikey.com ]) </a:t>
            </a:r>
          </a:p>
        </p:txBody>
      </p:sp>
      <p:pic>
        <p:nvPicPr>
          <p:cNvPr id="7" name="Picture 6" descr="11fig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123" y="1831258"/>
            <a:ext cx="3200400" cy="287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62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29" y="838200"/>
            <a:ext cx="8229600" cy="579438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Multimeter</a:t>
            </a:r>
            <a:endParaRPr lang="en-US" sz="4000" dirty="0">
              <a:solidFill>
                <a:srgbClr val="CA68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1168" y="2057399"/>
            <a:ext cx="39722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 smtClean="0"/>
              <a:t>When working with copper cabling, a multimeter can check a variety of a cable’s electrical characteristics.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smtClean="0"/>
              <a:t>These characteristics include;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 smtClean="0"/>
              <a:t>Resistance (Ohms)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 smtClean="0"/>
              <a:t>Current (Amps)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 smtClean="0"/>
              <a:t>Voltage (Volts)</a:t>
            </a:r>
            <a:endParaRPr lang="en-US" sz="2400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5604234" y="5560605"/>
            <a:ext cx="2706329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/>
              <a:t> Figure 11-5   Multimeter </a:t>
            </a:r>
          </a:p>
        </p:txBody>
      </p:sp>
      <p:pic>
        <p:nvPicPr>
          <p:cNvPr id="7" name="Picture 6" descr="11fig0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057399"/>
            <a:ext cx="3357563" cy="348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0940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0329" y="838200"/>
            <a:ext cx="8229600" cy="579438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Protocol Analyzer</a:t>
            </a:r>
            <a:endParaRPr lang="en-US" sz="4000" dirty="0">
              <a:solidFill>
                <a:srgbClr val="CA68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1168" y="1828800"/>
            <a:ext cx="80870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 smtClean="0"/>
              <a:t>A protocol analyzer can be a standalone device or software running on a computer.</a:t>
            </a:r>
          </a:p>
          <a:p>
            <a:endParaRPr lang="en-US" sz="2400" dirty="0" smtClean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smtClean="0"/>
              <a:t>You use a protocol analyzer to capture traffic flowing through a network.</a:t>
            </a:r>
          </a:p>
          <a:p>
            <a:endParaRPr lang="en-US" sz="2400" dirty="0" smtClean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smtClean="0"/>
              <a:t>By examining the captured packets, you can discern the details of communication flows (session) as they are being setup, maintained, and torn down.</a:t>
            </a:r>
          </a:p>
          <a:p>
            <a:endParaRPr lang="en-US" sz="2400" dirty="0" smtClean="0"/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 smtClean="0"/>
              <a:t>Protocol Analyzer is also known as a </a:t>
            </a:r>
            <a:r>
              <a:rPr lang="en-US" sz="2400" i="1" dirty="0" smtClean="0"/>
              <a:t>network sniffer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0884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0329" y="838200"/>
            <a:ext cx="8229600" cy="579438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Protocol Analyzer</a:t>
            </a:r>
            <a:endParaRPr lang="en-US" sz="4000" dirty="0">
              <a:solidFill>
                <a:srgbClr val="CA6800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102544" y="5867400"/>
            <a:ext cx="7407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400" dirty="0"/>
              <a:t> Figure 11-6   </a:t>
            </a:r>
            <a:r>
              <a:rPr lang="en-US" sz="1400" dirty="0" err="1"/>
              <a:t>Wireshark</a:t>
            </a:r>
            <a:r>
              <a:rPr lang="en-US" sz="1400" dirty="0"/>
              <a:t> Protocol Analyzer Software </a:t>
            </a:r>
          </a:p>
        </p:txBody>
      </p:sp>
      <p:pic>
        <p:nvPicPr>
          <p:cNvPr id="6" name="Picture 6" descr="11fig0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828800"/>
            <a:ext cx="56388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773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29" y="838200"/>
            <a:ext cx="8229600" cy="579438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Punch-Down Tool</a:t>
            </a:r>
            <a:endParaRPr lang="en-US" sz="4000" dirty="0">
              <a:solidFill>
                <a:srgbClr val="CA68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71168" y="1828800"/>
            <a:ext cx="3972232" cy="4601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400" dirty="0" smtClean="0"/>
              <a:t>This tool terminating wires on a punch-down block, an insulated wire is inserted between two </a:t>
            </a:r>
            <a:r>
              <a:rPr lang="en-US" sz="2400" i="1" dirty="0" smtClean="0"/>
              <a:t>contact blades. </a:t>
            </a:r>
            <a:r>
              <a:rPr lang="en-US" sz="2400" dirty="0" smtClean="0"/>
              <a:t> These blades cut through the insulation and make electrical contact with the inner wire.</a:t>
            </a:r>
          </a:p>
          <a:p>
            <a:pPr marL="342900" indent="-3429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400" dirty="0" smtClean="0"/>
              <a:t>As a result, you do not have to strip off the insulation.</a:t>
            </a:r>
          </a:p>
        </p:txBody>
      </p:sp>
      <p:pic>
        <p:nvPicPr>
          <p:cNvPr id="4" name="Picture 6" descr="https://encrypted-tbn0.google.com/images?q=tbn:ANd9GcQ4EMo7biJ0tnZDSneoJT-tp93oL7n6Bt9QifbdC5diY5ysLNS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057400"/>
            <a:ext cx="31146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1771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29" y="838200"/>
            <a:ext cx="8229600" cy="579438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Throughput Tester</a:t>
            </a:r>
            <a:endParaRPr lang="en-US" sz="4000" dirty="0">
              <a:solidFill>
                <a:srgbClr val="CA6800"/>
              </a:solidFill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105002" y="5778295"/>
            <a:ext cx="7407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 dirty="0"/>
              <a:t> Figure 11-7   Throughput Tester (Photo Courtesy of NSS Labs [ www.nsslabs.com ]) </a:t>
            </a:r>
          </a:p>
        </p:txBody>
      </p:sp>
      <p:pic>
        <p:nvPicPr>
          <p:cNvPr id="6" name="Picture 6" descr="11fig0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05000"/>
            <a:ext cx="64008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001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29" y="838200"/>
            <a:ext cx="8229600" cy="762000"/>
          </a:xfrm>
        </p:spPr>
        <p:txBody>
          <a:bodyPr/>
          <a:lstStyle/>
          <a:p>
            <a:r>
              <a:rPr lang="en-US" sz="2800" dirty="0" smtClean="0">
                <a:solidFill>
                  <a:srgbClr val="CA6800"/>
                </a:solidFill>
              </a:rPr>
              <a:t>Time Domain Reflectometer</a:t>
            </a:r>
            <a:br>
              <a:rPr lang="en-US" sz="2800" dirty="0" smtClean="0">
                <a:solidFill>
                  <a:srgbClr val="CA6800"/>
                </a:solidFill>
              </a:rPr>
            </a:br>
            <a:r>
              <a:rPr lang="en-US" sz="2800" dirty="0" smtClean="0">
                <a:solidFill>
                  <a:srgbClr val="CA6800"/>
                </a:solidFill>
              </a:rPr>
              <a:t>Optical Time Domain Reflectometer</a:t>
            </a:r>
            <a:endParaRPr lang="en-US" sz="2800" dirty="0">
              <a:solidFill>
                <a:srgbClr val="CA68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27125" y="5457825"/>
            <a:ext cx="7407275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/>
              <a:t> Figure 11-8   Optical Time Domain Reflectometer </a:t>
            </a:r>
            <a:br>
              <a:rPr lang="en-US" sz="1400"/>
            </a:br>
            <a:r>
              <a:rPr lang="en-US" sz="1400"/>
              <a:t>	    (Photo Courtesy of Coral-i Solutions [ www.coral-i.com ]) </a:t>
            </a:r>
          </a:p>
        </p:txBody>
      </p:sp>
      <p:pic>
        <p:nvPicPr>
          <p:cNvPr id="4" name="Picture 6" descr="11fig0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905000"/>
            <a:ext cx="6248400" cy="309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206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85800"/>
            <a:ext cx="7775575" cy="609600"/>
          </a:xfrm>
        </p:spPr>
        <p:txBody>
          <a:bodyPr/>
          <a:lstStyle/>
          <a:p>
            <a:pPr algn="l" eaLnBrk="1" hangingPunct="1"/>
            <a:r>
              <a:rPr lang="fr-CA" sz="3600" dirty="0" smtClean="0">
                <a:solidFill>
                  <a:srgbClr val="CA6800"/>
                </a:solidFill>
              </a:rPr>
              <a:t>Objectives</a:t>
            </a:r>
            <a:endParaRPr lang="fr-FR" sz="3600" dirty="0" smtClean="0">
              <a:solidFill>
                <a:srgbClr val="CA68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39993" y="2057400"/>
            <a:ext cx="8229600" cy="3657600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400" dirty="0" smtClean="0"/>
              <a:t>What are some of the more common tools used to physically maintain a network?</a:t>
            </a:r>
          </a:p>
          <a:p>
            <a:pPr marL="0" indent="0">
              <a:buNone/>
            </a:pPr>
            <a:endParaRPr lang="en-US" sz="2400" dirty="0" smtClean="0"/>
          </a:p>
          <a:p>
            <a:pPr>
              <a:buFont typeface="Wingdings" pitchFamily="2" charset="2"/>
              <a:buChar char="§"/>
            </a:pPr>
            <a:r>
              <a:rPr lang="en-US" sz="2400" dirty="0" smtClean="0"/>
              <a:t>What components are involved in configuration management?</a:t>
            </a:r>
          </a:p>
          <a:p>
            <a:pPr>
              <a:buFont typeface="Wingdings" pitchFamily="2" charset="2"/>
              <a:buChar char="§"/>
            </a:pPr>
            <a:endParaRPr lang="en-US" sz="2400" dirty="0"/>
          </a:p>
          <a:p>
            <a:pPr>
              <a:buFont typeface="Wingdings" pitchFamily="2" charset="2"/>
              <a:buChar char="§"/>
            </a:pPr>
            <a:r>
              <a:rPr lang="en-US" sz="2400" dirty="0" smtClean="0"/>
              <a:t>What sorts of networking monitoring tools are available to network administrators, and what type of information are included in various logs?</a:t>
            </a:r>
            <a:endParaRPr lang="en-US" sz="2400" dirty="0"/>
          </a:p>
          <a:p>
            <a:pPr marL="0" indent="0">
              <a:buNone/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29" y="838200"/>
            <a:ext cx="8229600" cy="579438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Toner and Probe</a:t>
            </a:r>
            <a:endParaRPr lang="en-US" sz="4000" dirty="0">
              <a:solidFill>
                <a:srgbClr val="CA6800"/>
              </a:solidFill>
            </a:endParaRPr>
          </a:p>
        </p:txBody>
      </p:sp>
      <p:pic>
        <p:nvPicPr>
          <p:cNvPr id="2056" name="Picture 8" descr="https://encrypted-tbn3.google.com/images?q=tbn:ANd9GcQSchBdtFR8q4VlL_a6jxsdaAA3lPtfoFpBcq3MqkmkGBL5UpYn7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981200"/>
            <a:ext cx="35814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71168" y="1828800"/>
            <a:ext cx="3972232" cy="4231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400" dirty="0" smtClean="0"/>
              <a:t>A toner probe allows you to place a </a:t>
            </a:r>
            <a:r>
              <a:rPr lang="en-US" sz="2400" b="1" i="1" dirty="0" smtClean="0"/>
              <a:t>tone generator </a:t>
            </a:r>
            <a:r>
              <a:rPr lang="en-US" sz="2400" dirty="0" smtClean="0"/>
              <a:t> at one end of a connection, and use the </a:t>
            </a:r>
            <a:r>
              <a:rPr lang="en-US" sz="2400" b="1" i="1" dirty="0" smtClean="0"/>
              <a:t>probe</a:t>
            </a:r>
            <a:r>
              <a:rPr lang="en-US" sz="2400" dirty="0" smtClean="0"/>
              <a:t> on a punch down block to audibly detect to which pair of wires the tone generator is connected.</a:t>
            </a:r>
          </a:p>
          <a:p>
            <a:pPr marL="342900" indent="-3429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400" dirty="0" smtClean="0"/>
              <a:t>Also known as a </a:t>
            </a:r>
            <a:r>
              <a:rPr lang="en-US" sz="2400" b="1" i="1" dirty="0" smtClean="0"/>
              <a:t>fox</a:t>
            </a:r>
            <a:r>
              <a:rPr lang="en-US" sz="2400" dirty="0" smtClean="0"/>
              <a:t> and </a:t>
            </a:r>
            <a:r>
              <a:rPr lang="en-US" sz="2400" b="1" i="1" dirty="0" smtClean="0"/>
              <a:t>hound</a:t>
            </a:r>
          </a:p>
        </p:txBody>
      </p:sp>
    </p:spTree>
    <p:extLst>
      <p:ext uri="{BB962C8B-B14F-4D97-AF65-F5344CB8AC3E}">
        <p14:creationId xmlns:p14="http://schemas.microsoft.com/office/powerpoint/2010/main" val="35784471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29" y="838200"/>
            <a:ext cx="8229600" cy="579438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Configuration Management</a:t>
            </a:r>
            <a:endParaRPr lang="en-US" sz="4000" dirty="0">
              <a:solidFill>
                <a:srgbClr val="CA68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90600" y="1676400"/>
            <a:ext cx="75438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000" dirty="0" smtClean="0"/>
              <a:t>Configuration Management (CM) focuses on maintaining up-to-date documentation of network’s configuration.</a:t>
            </a:r>
          </a:p>
          <a:p>
            <a:endParaRPr lang="en-US" sz="2000" dirty="0" smtClean="0"/>
          </a:p>
          <a:p>
            <a:pPr marL="285750" indent="-285750">
              <a:buFont typeface="Wingdings" pitchFamily="2" charset="2"/>
              <a:buChar char="§"/>
            </a:pPr>
            <a:r>
              <a:rPr lang="en-US" sz="2000" dirty="0" smtClean="0"/>
              <a:t>CM encompasses a variety of procedures, including the following: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 smtClean="0"/>
              <a:t>Asset Management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 smtClean="0"/>
              <a:t>Baselining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 smtClean="0"/>
              <a:t>Cable Management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 smtClean="0"/>
              <a:t>Change Management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000" dirty="0" smtClean="0"/>
              <a:t>Network Documentation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sz="2000" dirty="0" smtClean="0"/>
              <a:t>Contact information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sz="2000" dirty="0" smtClean="0"/>
              <a:t>Policies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sz="2000" dirty="0" smtClean="0"/>
              <a:t>Network Maps</a:t>
            </a:r>
          </a:p>
          <a:p>
            <a:pPr marL="1200150" lvl="2" indent="-285750">
              <a:buFont typeface="Wingdings" pitchFamily="2" charset="2"/>
              <a:buChar char="§"/>
            </a:pPr>
            <a:r>
              <a:rPr lang="en-US" sz="2000" dirty="0" smtClean="0"/>
              <a:t>Wiring Schematics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21727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29" y="838200"/>
            <a:ext cx="8229600" cy="579438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Monitoring Resources and Reports</a:t>
            </a:r>
            <a:endParaRPr lang="en-US" sz="4000" dirty="0">
              <a:solidFill>
                <a:srgbClr val="CA68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0329" y="1981200"/>
            <a:ext cx="8229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/>
              <a:t>Networks administrators routinely monitor network resources and review reports to be proactive in their administration.</a:t>
            </a:r>
          </a:p>
          <a:p>
            <a:endParaRPr lang="en-US" sz="2400" dirty="0" smtClean="0"/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/>
              <a:t>Monitoring resources and reports come from various sources, such as a </a:t>
            </a:r>
            <a:r>
              <a:rPr lang="en-US" sz="2400" b="1" i="1" dirty="0" smtClean="0"/>
              <a:t>syslog server</a:t>
            </a:r>
            <a:r>
              <a:rPr lang="en-US" sz="2400" dirty="0" smtClean="0"/>
              <a:t>, a </a:t>
            </a:r>
            <a:r>
              <a:rPr lang="en-US" sz="2400" b="1" i="1" dirty="0" smtClean="0"/>
              <a:t>Simple Network Management Protocol (SNMP) </a:t>
            </a:r>
            <a:r>
              <a:rPr lang="en-US" sz="2400" dirty="0" smtClean="0"/>
              <a:t>server, </a:t>
            </a:r>
            <a:r>
              <a:rPr lang="en-US" sz="2400" b="1" i="1" dirty="0" smtClean="0"/>
              <a:t>Event Viewer</a:t>
            </a:r>
            <a:r>
              <a:rPr lang="en-US" sz="2400" dirty="0" smtClean="0"/>
              <a:t> logs or </a:t>
            </a:r>
            <a:r>
              <a:rPr lang="en-US" sz="2400" b="1" i="1" dirty="0" smtClean="0"/>
              <a:t>packet captures </a:t>
            </a:r>
            <a:r>
              <a:rPr lang="en-US" sz="2400" dirty="0" smtClean="0"/>
              <a:t>from a network sniffer.</a:t>
            </a:r>
          </a:p>
          <a:p>
            <a:endParaRPr lang="en-US" sz="2400" dirty="0" smtClean="0"/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/>
              <a:t>SNMP – manage network nodes, such as network servers, routers, switches and hubs.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1419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29" y="838200"/>
            <a:ext cx="8229600" cy="579438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SNMP </a:t>
            </a:r>
            <a:r>
              <a:rPr lang="en-US" sz="4000" dirty="0" smtClean="0">
                <a:solidFill>
                  <a:srgbClr val="CA6800"/>
                </a:solidFill>
              </a:rPr>
              <a:t>v1 &amp; 2</a:t>
            </a:r>
            <a:endParaRPr lang="en-US" sz="4000" dirty="0">
              <a:solidFill>
                <a:srgbClr val="CA6800"/>
              </a:solidFill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161538" y="5193268"/>
            <a:ext cx="74072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400" dirty="0"/>
              <a:t> Figure 11-9   SNMPv1 and SNMPv2c Network-Management Components and </a:t>
            </a:r>
            <a:r>
              <a:rPr lang="en-US" sz="1400" dirty="0" smtClean="0"/>
              <a:t>Messages</a:t>
            </a:r>
          </a:p>
          <a:p>
            <a:endParaRPr lang="en-US" sz="1400" dirty="0" smtClean="0"/>
          </a:p>
          <a:p>
            <a:r>
              <a:rPr lang="en-US" sz="1400" b="1" dirty="0" smtClean="0"/>
              <a:t>Trap</a:t>
            </a:r>
            <a:r>
              <a:rPr lang="en-US" sz="1400" dirty="0" smtClean="0"/>
              <a:t>: Unsolicited message about a significant event</a:t>
            </a:r>
            <a:r>
              <a:rPr lang="en-US" sz="1400" dirty="0" smtClean="0"/>
              <a:t> </a:t>
            </a:r>
          </a:p>
          <a:p>
            <a:r>
              <a:rPr lang="en-US" sz="1400" dirty="0" smtClean="0"/>
              <a:t>Insecure cleartext transmission of community strings (passwords)</a:t>
            </a:r>
            <a:endParaRPr lang="en-US" sz="1400" dirty="0"/>
          </a:p>
        </p:txBody>
      </p:sp>
      <p:pic>
        <p:nvPicPr>
          <p:cNvPr id="5" name="Picture 6" descr="11fig0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33600"/>
            <a:ext cx="6851650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848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329" y="838200"/>
            <a:ext cx="8229600" cy="579438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SNMP v3</a:t>
            </a:r>
            <a:endParaRPr lang="en-US" sz="4000" dirty="0">
              <a:solidFill>
                <a:srgbClr val="CA6800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127125" y="5762625"/>
            <a:ext cx="7407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400" dirty="0"/>
              <a:t> Figure 11-10   SNMPv3 Entities </a:t>
            </a:r>
            <a:endParaRPr lang="en-US" sz="1400" dirty="0" smtClean="0"/>
          </a:p>
          <a:p>
            <a:pPr algn="ctr"/>
            <a:r>
              <a:rPr lang="en-US" sz="1400" dirty="0" smtClean="0"/>
              <a:t>Much better security</a:t>
            </a:r>
            <a:endParaRPr lang="en-US" sz="1400" dirty="0"/>
          </a:p>
        </p:txBody>
      </p:sp>
      <p:pic>
        <p:nvPicPr>
          <p:cNvPr id="7" name="Picture 6" descr="11fig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905000"/>
            <a:ext cx="7043738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316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329" y="838200"/>
            <a:ext cx="8229600" cy="579438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SNMP v3</a:t>
            </a:r>
            <a:endParaRPr lang="en-US" sz="4000" dirty="0">
              <a:solidFill>
                <a:srgbClr val="CA6800"/>
              </a:solidFill>
            </a:endParaRPr>
          </a:p>
        </p:txBody>
      </p:sp>
      <p:pic>
        <p:nvPicPr>
          <p:cNvPr id="2" name="Picture 1" descr="Screen Shot 2013-10-16 at 4.30.3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86" y="2286000"/>
            <a:ext cx="7877735" cy="2819400"/>
          </a:xfrm>
          <a:prstGeom prst="rect">
            <a:avLst/>
          </a:prstGeom>
          <a:ln>
            <a:solidFill>
              <a:srgbClr val="BBE0E3"/>
            </a:solidFill>
          </a:ln>
        </p:spPr>
      </p:pic>
    </p:spTree>
    <p:extLst>
      <p:ext uri="{BB962C8B-B14F-4D97-AF65-F5344CB8AC3E}">
        <p14:creationId xmlns:p14="http://schemas.microsoft.com/office/powerpoint/2010/main" val="579872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29" y="838200"/>
            <a:ext cx="8229600" cy="579438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Syslog</a:t>
            </a:r>
            <a:endParaRPr lang="en-US" sz="4000" dirty="0">
              <a:solidFill>
                <a:srgbClr val="CA68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910" y="1981200"/>
            <a:ext cx="8229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800" dirty="0" smtClean="0"/>
              <a:t>A variety of network components can send their log information to a common </a:t>
            </a:r>
            <a:r>
              <a:rPr lang="en-US" sz="2800" b="1" i="1" dirty="0" smtClean="0"/>
              <a:t>syslog</a:t>
            </a:r>
            <a:r>
              <a:rPr lang="en-US" sz="2800" dirty="0" smtClean="0"/>
              <a:t> server.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 smtClean="0"/>
              <a:t>By having log information for multiple devices in a common log, network administrators can better correlate events.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800" dirty="0" smtClean="0"/>
              <a:t>Syslog-logging solution consists of two primary components: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800" dirty="0" smtClean="0"/>
              <a:t>Syslog server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800" dirty="0" smtClean="0"/>
              <a:t>Syslog clients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26956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29" y="838200"/>
            <a:ext cx="8229600" cy="579438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Syslog</a:t>
            </a:r>
            <a:endParaRPr lang="en-US" sz="4000" dirty="0">
              <a:solidFill>
                <a:srgbClr val="CA6800"/>
              </a:solidFill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127125" y="5457825"/>
            <a:ext cx="7407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400" dirty="0"/>
              <a:t> Figure 11-11   Sample Syslog Clients </a:t>
            </a:r>
          </a:p>
        </p:txBody>
      </p:sp>
      <p:pic>
        <p:nvPicPr>
          <p:cNvPr id="6" name="Picture 6" descr="11fig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828800"/>
            <a:ext cx="6858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356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29" y="838200"/>
            <a:ext cx="8229600" cy="579438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Syslog</a:t>
            </a:r>
            <a:endParaRPr lang="en-US" sz="4000" dirty="0">
              <a:solidFill>
                <a:srgbClr val="CA680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03552"/>
              </p:ext>
            </p:extLst>
          </p:nvPr>
        </p:nvGraphicFramePr>
        <p:xfrm>
          <a:off x="498986" y="1828800"/>
          <a:ext cx="8150943" cy="3926839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37948"/>
                <a:gridCol w="1599717"/>
                <a:gridCol w="5713278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Level</a:t>
                      </a:r>
                      <a:endParaRPr lang="en-US" dirty="0"/>
                    </a:p>
                  </a:txBody>
                  <a:tcPr>
                    <a:solidFill>
                      <a:srgbClr val="CA68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US" dirty="0"/>
                    </a:p>
                  </a:txBody>
                  <a:tcPr>
                    <a:solidFill>
                      <a:srgbClr val="CA68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>
                    <a:solidFill>
                      <a:srgbClr val="CA68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>
                    <a:solidFill>
                      <a:srgbClr val="B9A2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Emergencies</a:t>
                      </a:r>
                      <a:endParaRPr lang="en-US" sz="1400" dirty="0"/>
                    </a:p>
                  </a:txBody>
                  <a:tcPr>
                    <a:solidFill>
                      <a:srgbClr val="B9A2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The most severe</a:t>
                      </a:r>
                      <a:r>
                        <a:rPr lang="en-US" sz="1400" baseline="0" dirty="0" smtClean="0"/>
                        <a:t> error conditions, which render the system unusable</a:t>
                      </a:r>
                      <a:endParaRPr lang="en-US" sz="1400" dirty="0"/>
                    </a:p>
                  </a:txBody>
                  <a:tcPr>
                    <a:solidFill>
                      <a:srgbClr val="B9A28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Alerts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Conditions</a:t>
                      </a:r>
                      <a:r>
                        <a:rPr lang="en-US" sz="1400" baseline="0" dirty="0" smtClean="0"/>
                        <a:t> requiring immediate attention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>
                    <a:solidFill>
                      <a:srgbClr val="B9A2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Critical</a:t>
                      </a:r>
                      <a:endParaRPr lang="en-US" sz="1400" dirty="0"/>
                    </a:p>
                  </a:txBody>
                  <a:tcPr>
                    <a:solidFill>
                      <a:srgbClr val="B9A2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A less severe</a:t>
                      </a:r>
                      <a:r>
                        <a:rPr lang="en-US" sz="1400" baseline="0" dirty="0" smtClean="0"/>
                        <a:t> condition, as compared to alerts, which should be addressed to prevent and interruption of service</a:t>
                      </a:r>
                      <a:endParaRPr lang="en-US" sz="1400" dirty="0"/>
                    </a:p>
                  </a:txBody>
                  <a:tcPr>
                    <a:solidFill>
                      <a:srgbClr val="B9A28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Errors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Notification</a:t>
                      </a:r>
                      <a:r>
                        <a:rPr lang="en-US" sz="1400" baseline="0" dirty="0" smtClean="0"/>
                        <a:t>s about error conditions within the system, which do not render the system unusable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endParaRPr lang="en-US" sz="1400" dirty="0"/>
                    </a:p>
                  </a:txBody>
                  <a:tcPr>
                    <a:solidFill>
                      <a:srgbClr val="B9A2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Warnings</a:t>
                      </a:r>
                      <a:endParaRPr lang="en-US" sz="1400" dirty="0"/>
                    </a:p>
                  </a:txBody>
                  <a:tcPr>
                    <a:solidFill>
                      <a:srgbClr val="B9A2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Notifications</a:t>
                      </a:r>
                      <a:r>
                        <a:rPr lang="en-US" sz="1400" baseline="0" dirty="0" smtClean="0"/>
                        <a:t> that specific operations failed to complete successfully</a:t>
                      </a:r>
                      <a:endParaRPr lang="en-US" sz="1400" dirty="0"/>
                    </a:p>
                  </a:txBody>
                  <a:tcPr>
                    <a:solidFill>
                      <a:srgbClr val="B9A28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Notifications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Non-errors notifications</a:t>
                      </a:r>
                      <a:r>
                        <a:rPr lang="en-US" sz="1400" baseline="0" dirty="0" smtClean="0"/>
                        <a:t> that alert an administrator about state changes within a system</a:t>
                      </a:r>
                      <a:endParaRPr lang="en-US" sz="1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endParaRPr lang="en-US" sz="1400" dirty="0"/>
                    </a:p>
                  </a:txBody>
                  <a:tcPr>
                    <a:solidFill>
                      <a:srgbClr val="B9A2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Informational</a:t>
                      </a:r>
                      <a:endParaRPr lang="en-US" sz="1400" dirty="0"/>
                    </a:p>
                  </a:txBody>
                  <a:tcPr>
                    <a:solidFill>
                      <a:srgbClr val="B9A28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Detailed</a:t>
                      </a:r>
                      <a:r>
                        <a:rPr lang="en-US" sz="1400" baseline="0" dirty="0" smtClean="0"/>
                        <a:t> information about the normal operation of a system</a:t>
                      </a:r>
                      <a:endParaRPr lang="en-US" sz="1400" dirty="0"/>
                    </a:p>
                  </a:txBody>
                  <a:tcPr>
                    <a:solidFill>
                      <a:srgbClr val="B9A288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Debugging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Highly detailed  information</a:t>
                      </a:r>
                      <a:r>
                        <a:rPr lang="en-US" sz="1400" baseline="0" dirty="0" smtClean="0"/>
                        <a:t> (for example, information about individual packets), which is typically used for troubleshooting</a:t>
                      </a:r>
                      <a:endParaRPr lang="en-US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5939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29" y="838200"/>
            <a:ext cx="8229600" cy="579438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Syslog</a:t>
            </a:r>
            <a:endParaRPr lang="en-US" sz="4000" dirty="0">
              <a:solidFill>
                <a:srgbClr val="CA68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27124" y="5943600"/>
            <a:ext cx="7407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400"/>
              <a:t> Figure 11-12   Structure of a Syslog Message </a:t>
            </a:r>
          </a:p>
        </p:txBody>
      </p:sp>
      <p:pic>
        <p:nvPicPr>
          <p:cNvPr id="4" name="Picture 6" descr="11fig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29" y="1676400"/>
            <a:ext cx="8114069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309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29" y="838200"/>
            <a:ext cx="8229600" cy="579438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Managing a Network</a:t>
            </a:r>
            <a:endParaRPr lang="en-US" sz="4000" dirty="0">
              <a:solidFill>
                <a:srgbClr val="CA6800"/>
              </a:solidFill>
            </a:endParaRP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437535" y="2133600"/>
            <a:ext cx="8229600" cy="3657600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800" dirty="0" smtClean="0"/>
              <a:t>Even with a network’s increasing dependence on wireless technologies, physical cabling still comprises the critical backbone of a network.</a:t>
            </a:r>
          </a:p>
          <a:p>
            <a:pPr>
              <a:buFont typeface="Wingdings" pitchFamily="2" charset="2"/>
              <a:buChar char="§"/>
            </a:pPr>
            <a:r>
              <a:rPr lang="en-US" sz="2800" dirty="0" smtClean="0"/>
              <a:t>A network management, monitoring, and troubleshooting require a familiarity with variety of cable maintenance tools.</a:t>
            </a:r>
          </a:p>
          <a:p>
            <a:pPr>
              <a:buFont typeface="Wingdings" pitchFamily="2" charset="2"/>
              <a:buChar char="§"/>
            </a:pPr>
            <a:r>
              <a:rPr lang="en-US" sz="2800" dirty="0" smtClean="0"/>
              <a:t>Another key network-management element is documentation.</a:t>
            </a:r>
          </a:p>
        </p:txBody>
      </p:sp>
    </p:spTree>
    <p:extLst>
      <p:ext uri="{BB962C8B-B14F-4D97-AF65-F5344CB8AC3E}">
        <p14:creationId xmlns:p14="http://schemas.microsoft.com/office/powerpoint/2010/main" val="619324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29" y="838200"/>
            <a:ext cx="8229600" cy="579438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Logs</a:t>
            </a:r>
            <a:endParaRPr lang="en-US" sz="4000" dirty="0">
              <a:solidFill>
                <a:srgbClr val="CA68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0329" y="2057400"/>
            <a:ext cx="8229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/>
              <a:t>In addition to logs generated by routers, switches, and other infrastructure gear, the operating systems powering network clients and servers generally have the capability to produce log outputs.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sz="2400" dirty="0" smtClean="0"/>
              <a:t>Microsoft Windows incorporates an </a:t>
            </a:r>
            <a:r>
              <a:rPr lang="en-US" sz="2400" b="1" i="1" dirty="0" smtClean="0"/>
              <a:t>Event Viewer</a:t>
            </a:r>
            <a:r>
              <a:rPr lang="en-US" sz="2400" dirty="0" smtClean="0"/>
              <a:t> application that allows you to view the following logs;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400" dirty="0" smtClean="0"/>
              <a:t>Application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400" dirty="0" smtClean="0"/>
              <a:t>Security</a:t>
            </a:r>
          </a:p>
          <a:p>
            <a:pPr marL="742950" lvl="1" indent="-285750">
              <a:buFont typeface="Wingdings" pitchFamily="2" charset="2"/>
              <a:buChar char="§"/>
            </a:pPr>
            <a:r>
              <a:rPr lang="en-US" sz="2400" dirty="0" smtClean="0"/>
              <a:t>System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3895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29" y="838200"/>
            <a:ext cx="8229600" cy="579438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 Application Log</a:t>
            </a:r>
            <a:endParaRPr lang="en-US" sz="4000" dirty="0">
              <a:solidFill>
                <a:srgbClr val="CA68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27125" y="5924550"/>
            <a:ext cx="7407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400" dirty="0"/>
              <a:t> Figure 11-13   Application Log </a:t>
            </a:r>
          </a:p>
        </p:txBody>
      </p:sp>
      <p:pic>
        <p:nvPicPr>
          <p:cNvPr id="4" name="Picture 6" descr="11fig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52599"/>
            <a:ext cx="594360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43758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29" y="838200"/>
            <a:ext cx="8229600" cy="579438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 Security Log</a:t>
            </a:r>
            <a:endParaRPr lang="en-US" sz="4000" dirty="0">
              <a:solidFill>
                <a:srgbClr val="CA68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27125" y="5943600"/>
            <a:ext cx="7407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400" dirty="0"/>
              <a:t> Figure 11-14   Security Log </a:t>
            </a:r>
          </a:p>
        </p:txBody>
      </p:sp>
      <p:pic>
        <p:nvPicPr>
          <p:cNvPr id="4" name="Picture 6" descr="11fig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752600"/>
            <a:ext cx="6019800" cy="4179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3503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29" y="838200"/>
            <a:ext cx="8229600" cy="579438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System Log</a:t>
            </a:r>
            <a:endParaRPr lang="en-US" sz="4000" dirty="0">
              <a:solidFill>
                <a:srgbClr val="CA68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98525" y="5943600"/>
            <a:ext cx="74072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sz="1400" dirty="0"/>
              <a:t> Figure 11-15   System Log </a:t>
            </a:r>
          </a:p>
        </p:txBody>
      </p:sp>
      <p:pic>
        <p:nvPicPr>
          <p:cNvPr id="4" name="Picture 6" descr="11fig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68" y="1752601"/>
            <a:ext cx="60198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3633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29" y="838200"/>
            <a:ext cx="8229600" cy="579438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Maintenance Tools</a:t>
            </a:r>
            <a:endParaRPr lang="en-US" sz="4000" dirty="0">
              <a:solidFill>
                <a:srgbClr val="CA6800"/>
              </a:solidFill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42451" y="1981200"/>
            <a:ext cx="8229600" cy="3657600"/>
          </a:xfrm>
        </p:spPr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en-US" sz="2800" dirty="0" smtClean="0"/>
              <a:t>The number of troubleshooting issues occurring in a network can be reduced by proper installation and configuration of the media and devices.</a:t>
            </a:r>
          </a:p>
          <a:p>
            <a:pPr>
              <a:buFont typeface="Wingdings" pitchFamily="2" charset="2"/>
              <a:buChar char="§"/>
            </a:pPr>
            <a:r>
              <a:rPr lang="en-US" sz="2800" dirty="0" smtClean="0"/>
              <a:t>A network administrator, need to be familiar with a collection of maintenance tools to help diagnose, isolate, and resolve the wiring issue.</a:t>
            </a:r>
          </a:p>
        </p:txBody>
      </p:sp>
    </p:spTree>
    <p:extLst>
      <p:ext uri="{BB962C8B-B14F-4D97-AF65-F5344CB8AC3E}">
        <p14:creationId xmlns:p14="http://schemas.microsoft.com/office/powerpoint/2010/main" val="1301768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329" y="838200"/>
            <a:ext cx="8229600" cy="579438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Bit-Error Rate Tester</a:t>
            </a:r>
            <a:endParaRPr lang="en-US" sz="4000" dirty="0">
              <a:solidFill>
                <a:srgbClr val="CA6800"/>
              </a:solidFill>
            </a:endParaRPr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474473" y="5486400"/>
            <a:ext cx="54286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 Figure 11-1   Bit-Error Rate Tester (BERT</a:t>
            </a:r>
            <a:r>
              <a:rPr lang="en-US" sz="1400" dirty="0" smtClean="0"/>
              <a:t>) </a:t>
            </a:r>
          </a:p>
          <a:p>
            <a:pPr algn="ctr"/>
            <a:r>
              <a:rPr lang="en-US" sz="1400" dirty="0" smtClean="0"/>
              <a:t>(</a:t>
            </a:r>
            <a:r>
              <a:rPr lang="en-US" sz="1400" dirty="0"/>
              <a:t>Photo Courtesy of BBN International [ www.bbnint.co.uk ]) </a:t>
            </a:r>
          </a:p>
        </p:txBody>
      </p:sp>
      <p:pic>
        <p:nvPicPr>
          <p:cNvPr id="4" name="Picture 6" descr="11fig0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9" y="2057400"/>
            <a:ext cx="5093109" cy="3135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09600" y="2057400"/>
            <a:ext cx="28194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800" dirty="0" smtClean="0"/>
              <a:t>The bit-error rate tester is used to make sure that the cable can past data with out and errors. </a:t>
            </a:r>
          </a:p>
        </p:txBody>
      </p:sp>
    </p:spTree>
    <p:extLst>
      <p:ext uri="{BB962C8B-B14F-4D97-AF65-F5344CB8AC3E}">
        <p14:creationId xmlns:p14="http://schemas.microsoft.com/office/powerpoint/2010/main" val="707285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2560" y="1912374"/>
            <a:ext cx="3760839" cy="4385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400" dirty="0" smtClean="0"/>
              <a:t>Used by </a:t>
            </a:r>
            <a:r>
              <a:rPr lang="en-US" sz="2400" dirty="0" smtClean="0"/>
              <a:t>telephone </a:t>
            </a:r>
            <a:r>
              <a:rPr lang="en-US" sz="2400" dirty="0" smtClean="0"/>
              <a:t>technicians</a:t>
            </a:r>
          </a:p>
          <a:p>
            <a:pPr marL="342900" indent="-3429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400" dirty="0" smtClean="0"/>
              <a:t>Connects to punch-down block</a:t>
            </a:r>
          </a:p>
          <a:p>
            <a:pPr marL="342900" indent="-3429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400" dirty="0" smtClean="0"/>
              <a:t>Lets the technician butt into a phone call in progress</a:t>
            </a:r>
          </a:p>
          <a:p>
            <a:pPr marL="342900" indent="-3429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400" dirty="0" smtClean="0"/>
              <a:t>To </a:t>
            </a:r>
            <a:r>
              <a:rPr lang="en-US" sz="2400" dirty="0" smtClean="0"/>
              <a:t>check the phone lines when troubleshooting </a:t>
            </a:r>
            <a:r>
              <a:rPr lang="en-US" sz="2400" dirty="0" smtClean="0"/>
              <a:t>connections</a:t>
            </a:r>
            <a:endParaRPr lang="en-US" sz="2400" dirty="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914400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Butt Set</a:t>
            </a:r>
            <a:endParaRPr lang="en-US" sz="4000" dirty="0">
              <a:solidFill>
                <a:srgbClr val="CA6800"/>
              </a:solidFill>
            </a:endParaRPr>
          </a:p>
        </p:txBody>
      </p:sp>
      <p:pic>
        <p:nvPicPr>
          <p:cNvPr id="9" name="Picture 2" descr="https://encrypted-tbn2.google.com/images?q=tbn:ANd9GcQ3ish_2fZajI_1bOKlcSKgmsIBfsYinT52uePxFL1Q6DEnrX9J-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05000"/>
            <a:ext cx="3810000" cy="3691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1074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2095732"/>
            <a:ext cx="342900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400" dirty="0" smtClean="0"/>
              <a:t>The cable certifier is used by the cable installation technician to verify that </a:t>
            </a:r>
            <a:r>
              <a:rPr lang="en-US" sz="2400" dirty="0" smtClean="0"/>
              <a:t>a newly installed network </a:t>
            </a:r>
            <a:r>
              <a:rPr lang="en-US" sz="2400" dirty="0" smtClean="0"/>
              <a:t>cable </a:t>
            </a:r>
            <a:r>
              <a:rPr lang="en-US" sz="2400" dirty="0" smtClean="0"/>
              <a:t>works </a:t>
            </a:r>
            <a:r>
              <a:rPr lang="en-US" sz="2400" dirty="0" smtClean="0"/>
              <a:t>correctly. </a:t>
            </a:r>
          </a:p>
          <a:p>
            <a:pPr marL="342900" indent="-3429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400" dirty="0" smtClean="0"/>
              <a:t>The cable certifier insures that the cable operates at the correct speeds.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914400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Cable Certifier</a:t>
            </a:r>
            <a:endParaRPr lang="en-US" sz="4000" dirty="0">
              <a:solidFill>
                <a:srgbClr val="CA6800"/>
              </a:solidFill>
            </a:endParaRPr>
          </a:p>
        </p:txBody>
      </p:sp>
      <p:pic>
        <p:nvPicPr>
          <p:cNvPr id="6" name="Picture 4" descr="https://encrypted-tbn0.google.com/images?q=tbn:ANd9GcR-HxC07tFrVX_CVliZJWkJcBcitzCJ4nkxiVW07ZNMxUk1OhI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2130145"/>
            <a:ext cx="3891116" cy="349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624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808703" y="2057400"/>
            <a:ext cx="281940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400" dirty="0"/>
              <a:t>The cable tester is used by the cable installation technician to test the continuity of the cable.</a:t>
            </a:r>
          </a:p>
          <a:p>
            <a:pPr marL="342900" indent="-342900"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400" dirty="0"/>
              <a:t>It verifies that the correct pairs are connected together.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914400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Cable Tester</a:t>
            </a:r>
            <a:endParaRPr lang="en-US" sz="4000" dirty="0">
              <a:solidFill>
                <a:srgbClr val="CA6800"/>
              </a:solidFill>
            </a:endParaRPr>
          </a:p>
        </p:txBody>
      </p:sp>
      <p:pic>
        <p:nvPicPr>
          <p:cNvPr id="7" name="Picture 6" descr="https://encrypted-tbn3.google.com/images?q=tbn:ANd9GcTq9cK5DhYXBRd2baXDQf16QbpByzepEM6Xk8P9R7rOYKz6k2m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362200"/>
            <a:ext cx="3581400" cy="341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336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57200" y="1987275"/>
            <a:ext cx="3428999" cy="417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000" dirty="0" smtClean="0"/>
              <a:t>When you are physical separated from the network you are maintaining or troubleshooting, you might be able to access the network through </a:t>
            </a:r>
            <a:r>
              <a:rPr lang="en-US" sz="2000" b="1" i="1" dirty="0" smtClean="0"/>
              <a:t>remote connectivity software</a:t>
            </a:r>
          </a:p>
          <a:p>
            <a:pPr marL="342900" indent="-342900">
              <a:spcBef>
                <a:spcPts val="0"/>
              </a:spcBef>
              <a:spcAft>
                <a:spcPts val="600"/>
              </a:spcAft>
              <a:buFont typeface="Wingdings" pitchFamily="2" charset="2"/>
              <a:buChar char="§"/>
            </a:pPr>
            <a:r>
              <a:rPr lang="en-US" sz="2000" dirty="0" smtClean="0"/>
              <a:t>Examples, </a:t>
            </a:r>
            <a:r>
              <a:rPr lang="en-US" sz="2000" dirty="0" err="1" smtClean="0"/>
              <a:t>RealVNC</a:t>
            </a:r>
            <a:r>
              <a:rPr lang="en-US" sz="2000" dirty="0" smtClean="0"/>
              <a:t>, </a:t>
            </a:r>
            <a:r>
              <a:rPr lang="en-US" sz="2000" dirty="0" smtClean="0"/>
              <a:t>GoToMyPC, Remote </a:t>
            </a:r>
            <a:r>
              <a:rPr lang="en-US" sz="2000" dirty="0" smtClean="0"/>
              <a:t>Desktop </a:t>
            </a:r>
            <a:r>
              <a:rPr lang="en-US" sz="2000" dirty="0" smtClean="0"/>
              <a:t>Protocol, </a:t>
            </a:r>
            <a:r>
              <a:rPr lang="en-US" sz="2000" dirty="0" err="1" smtClean="0"/>
              <a:t>TeamViewer</a:t>
            </a:r>
            <a:r>
              <a:rPr lang="en-US" sz="2000" dirty="0" smtClean="0"/>
              <a:t>, </a:t>
            </a:r>
            <a:r>
              <a:rPr lang="en-US" sz="2000" dirty="0" err="1" smtClean="0"/>
              <a:t>LogMeIn</a:t>
            </a:r>
            <a:endParaRPr lang="en-US" sz="2000" dirty="0" smtClean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914400"/>
          </a:xfrm>
        </p:spPr>
        <p:txBody>
          <a:bodyPr/>
          <a:lstStyle/>
          <a:p>
            <a:r>
              <a:rPr lang="en-US" sz="4000" dirty="0" smtClean="0">
                <a:solidFill>
                  <a:srgbClr val="CA6800"/>
                </a:solidFill>
              </a:rPr>
              <a:t>Connectivity Software</a:t>
            </a:r>
            <a:endParaRPr lang="en-US" sz="4000" dirty="0">
              <a:solidFill>
                <a:srgbClr val="CA6800"/>
              </a:solidFill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114800" y="5619039"/>
            <a:ext cx="45720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dirty="0"/>
              <a:t> Figure 11-2   Microsoft’s Remote Desktop Connection </a:t>
            </a:r>
          </a:p>
        </p:txBody>
      </p:sp>
      <p:pic>
        <p:nvPicPr>
          <p:cNvPr id="9" name="Picture 6" descr="11fig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828799"/>
            <a:ext cx="4572000" cy="3627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262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45">
  <a:themeElements>
    <a:clrScheme name="Modèle par défau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èle par défau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Modèle par défau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odèle par défaut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dèle par défaut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45</Template>
  <TotalTime>3820</TotalTime>
  <Words>1198</Words>
  <Application>Microsoft Macintosh PowerPoint</Application>
  <PresentationFormat>On-screen Show (4:3)</PresentationFormat>
  <Paragraphs>181</Paragraphs>
  <Slides>33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45</vt:lpstr>
      <vt:lpstr>CompTIA     Network +</vt:lpstr>
      <vt:lpstr>Objectives</vt:lpstr>
      <vt:lpstr>Managing a Network</vt:lpstr>
      <vt:lpstr>Maintenance Tools</vt:lpstr>
      <vt:lpstr>Bit-Error Rate Tester</vt:lpstr>
      <vt:lpstr>Butt Set</vt:lpstr>
      <vt:lpstr>Cable Certifier</vt:lpstr>
      <vt:lpstr>Cable Tester</vt:lpstr>
      <vt:lpstr>Connectivity Software</vt:lpstr>
      <vt:lpstr>Crimper</vt:lpstr>
      <vt:lpstr>Electrostatic Discharge Wrist Strap</vt:lpstr>
      <vt:lpstr>Environmental Monitor</vt:lpstr>
      <vt:lpstr>Loopback Plug</vt:lpstr>
      <vt:lpstr>Multimeter</vt:lpstr>
      <vt:lpstr>Protocol Analyzer</vt:lpstr>
      <vt:lpstr>Protocol Analyzer</vt:lpstr>
      <vt:lpstr>Punch-Down Tool</vt:lpstr>
      <vt:lpstr>Throughput Tester</vt:lpstr>
      <vt:lpstr>Time Domain Reflectometer Optical Time Domain Reflectometer</vt:lpstr>
      <vt:lpstr>Toner and Probe</vt:lpstr>
      <vt:lpstr>Configuration Management</vt:lpstr>
      <vt:lpstr>Monitoring Resources and Reports</vt:lpstr>
      <vt:lpstr>SNMP v1 &amp; 2</vt:lpstr>
      <vt:lpstr>SNMP v3</vt:lpstr>
      <vt:lpstr>SNMP v3</vt:lpstr>
      <vt:lpstr>Syslog</vt:lpstr>
      <vt:lpstr>Syslog</vt:lpstr>
      <vt:lpstr>Syslog</vt:lpstr>
      <vt:lpstr>Syslog</vt:lpstr>
      <vt:lpstr>Logs</vt:lpstr>
      <vt:lpstr> Application Log</vt:lpstr>
      <vt:lpstr> Security Log</vt:lpstr>
      <vt:lpstr>System Log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CompTIA     Network +</dc:title>
  <dc:creator>Francis Goryl</dc:creator>
  <cp:lastModifiedBy>Sam Bowne</cp:lastModifiedBy>
  <cp:revision>267</cp:revision>
  <cp:lastPrinted>2012-01-31T16:54:41Z</cp:lastPrinted>
  <dcterms:created xsi:type="dcterms:W3CDTF">2012-01-23T18:41:44Z</dcterms:created>
  <dcterms:modified xsi:type="dcterms:W3CDTF">2013-10-16T23:32:57Z</dcterms:modified>
</cp:coreProperties>
</file>